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6"/>
  </p:notesMasterIdLst>
  <p:sldIdLst>
    <p:sldId id="256" r:id="rId2"/>
    <p:sldId id="287" r:id="rId3"/>
    <p:sldId id="348" r:id="rId4"/>
    <p:sldId id="339" r:id="rId5"/>
    <p:sldId id="340" r:id="rId6"/>
    <p:sldId id="292" r:id="rId7"/>
    <p:sldId id="345" r:id="rId8"/>
    <p:sldId id="344" r:id="rId9"/>
    <p:sldId id="343" r:id="rId10"/>
    <p:sldId id="337" r:id="rId11"/>
    <p:sldId id="267" r:id="rId12"/>
    <p:sldId id="302" r:id="rId13"/>
    <p:sldId id="346" r:id="rId14"/>
    <p:sldId id="347" r:id="rId15"/>
    <p:sldId id="284" r:id="rId16"/>
    <p:sldId id="269" r:id="rId17"/>
    <p:sldId id="275" r:id="rId18"/>
    <p:sldId id="316" r:id="rId19"/>
    <p:sldId id="276" r:id="rId20"/>
    <p:sldId id="341" r:id="rId21"/>
    <p:sldId id="342" r:id="rId22"/>
    <p:sldId id="301" r:id="rId23"/>
    <p:sldId id="349" r:id="rId24"/>
    <p:sldId id="26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6" autoAdjust="0"/>
    <p:restoredTop sz="94400" autoAdjust="0"/>
  </p:normalViewPr>
  <p:slideViewPr>
    <p:cSldViewPr>
      <p:cViewPr>
        <p:scale>
          <a:sx n="94" d="100"/>
          <a:sy n="94" d="100"/>
        </p:scale>
        <p:origin x="-2382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ACE3AA-99FB-43C0-A879-98B2E5510983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7BC410-A332-4CAC-8045-5707F8C5600D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xfrm>
          <a:off x="154359" y="674"/>
          <a:ext cx="2469421" cy="823133"/>
        </a:xfrm>
        <a:prstGeom prst="roundRect">
          <a:avLst/>
        </a:prstGeom>
        <a:ln/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Статья 9.13. Уклонение от исполнения требований к обеспечению доступности для инвалидов объектов социальной, инженерной и транспортной инфраструктур и предоставляемых услуг</a:t>
          </a:r>
          <a:endParaRPr lang="ru-RU" sz="2000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6BDE68B-BD3B-4395-BBCC-68FDF52405BF}" type="parTrans" cxnId="{5BF49821-560C-4EA6-AA6A-43AEE96A1927}">
      <dgm:prSet/>
      <dgm:spPr/>
      <dgm:t>
        <a:bodyPr/>
        <a:lstStyle/>
        <a:p>
          <a:endParaRPr lang="ru-RU"/>
        </a:p>
      </dgm:t>
    </dgm:pt>
    <dgm:pt modelId="{9B2EB13A-07F8-4736-84FE-62A50A6D0596}" type="sibTrans" cxnId="{5BF49821-560C-4EA6-AA6A-43AEE96A1927}">
      <dgm:prSet/>
      <dgm:spPr/>
      <dgm:t>
        <a:bodyPr/>
        <a:lstStyle/>
        <a:p>
          <a:endParaRPr lang="ru-RU"/>
        </a:p>
      </dgm:t>
    </dgm:pt>
    <dgm:pt modelId="{F10B1A5D-2F03-4D8A-8556-7CAC1DCF1A0C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xfrm>
          <a:off x="5554954" y="669"/>
          <a:ext cx="2469421" cy="829932"/>
        </a:xfrm>
        <a:prstGeom prst="roundRect">
          <a:avLst/>
        </a:prstGeom>
        <a:ln/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Уклонение от исполнения требований к обеспечению доступности для инвалидов объектов социальной, инженерной и транспортной инфраструктур и предоставляемых услуг -</a:t>
          </a:r>
          <a:endParaRPr lang="ru-RU" sz="1800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FCD04A8-BD1E-49D3-9F62-32037340B8CF}" type="parTrans" cxnId="{152A6F91-2B2B-4DC7-B667-EFA7920D31EE}">
      <dgm:prSet/>
      <dgm:spPr/>
      <dgm:t>
        <a:bodyPr/>
        <a:lstStyle/>
        <a:p>
          <a:endParaRPr lang="ru-RU"/>
        </a:p>
      </dgm:t>
    </dgm:pt>
    <dgm:pt modelId="{10752BEB-728F-4C1D-9FC0-9DA3E921DBF3}" type="sibTrans" cxnId="{152A6F91-2B2B-4DC7-B667-EFA7920D31EE}">
      <dgm:prSet/>
      <dgm:spPr/>
      <dgm:t>
        <a:bodyPr/>
        <a:lstStyle/>
        <a:p>
          <a:endParaRPr lang="ru-RU"/>
        </a:p>
      </dgm:t>
    </dgm:pt>
    <dgm:pt modelId="{9B506213-8CA2-42E1-A16E-CB9129DBAD40}">
      <dgm:prSet phldrT="[Текст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xfrm>
          <a:off x="154359" y="674"/>
          <a:ext cx="2469421" cy="823133"/>
        </a:xfrm>
        <a:ln/>
      </dgm:spPr>
      <dgm:t>
        <a:bodyPr/>
        <a:lstStyle/>
        <a:p>
          <a:r>
            <a: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влечет наложение административного штрафа на должностных лиц в размере от двух тысяч до трех тысяч рублей; на юридических лиц - от двадцати тысяч до тридцати тысяч рублей.</a:t>
          </a:r>
          <a:endParaRPr lang="ru-RU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DC51392-F375-4E10-B03C-FF73D65156EB}" type="parTrans" cxnId="{5F2A258E-ADD7-48F5-9279-7AAF36194FB9}">
      <dgm:prSet/>
      <dgm:spPr/>
      <dgm:t>
        <a:bodyPr/>
        <a:lstStyle/>
        <a:p>
          <a:endParaRPr lang="ru-RU"/>
        </a:p>
      </dgm:t>
    </dgm:pt>
    <dgm:pt modelId="{0AE1BE69-5669-48B4-A7AF-64535108B138}" type="sibTrans" cxnId="{5F2A258E-ADD7-48F5-9279-7AAF36194FB9}">
      <dgm:prSet/>
      <dgm:spPr/>
      <dgm:t>
        <a:bodyPr/>
        <a:lstStyle/>
        <a:p>
          <a:endParaRPr lang="ru-RU"/>
        </a:p>
      </dgm:t>
    </dgm:pt>
    <dgm:pt modelId="{5291D149-D5D4-42B1-8459-FFA37657E7B7}" type="pres">
      <dgm:prSet presAssocID="{AFACE3AA-99FB-43C0-A879-98B2E551098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C9B133-3FCA-4D5C-BB1D-CBB0069FBEB3}" type="pres">
      <dgm:prSet presAssocID="{DC7BC410-A332-4CAC-8045-5707F8C5600D}" presName="node" presStyleLbl="node1" presStyleIdx="0" presStyleCnt="3" custScaleX="126404" custScaleY="63202" custLinFactNeighborX="-26871" custLinFactNeighborY="51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3FD499E-0283-49CD-9BD5-853EC28A6F93}" type="pres">
      <dgm:prSet presAssocID="{9B2EB13A-07F8-4736-84FE-62A50A6D0596}" presName="sibTrans" presStyleCnt="0"/>
      <dgm:spPr/>
      <dgm:t>
        <a:bodyPr/>
        <a:lstStyle/>
        <a:p>
          <a:endParaRPr lang="ru-RU"/>
        </a:p>
      </dgm:t>
    </dgm:pt>
    <dgm:pt modelId="{6B3844FA-4A66-450E-A8FA-A688203003E4}" type="pres">
      <dgm:prSet presAssocID="{F10B1A5D-2F03-4D8A-8556-7CAC1DCF1A0C}" presName="node" presStyleLbl="node1" presStyleIdx="1" presStyleCnt="3" custScaleX="106298" custScaleY="61934" custLinFactNeighborX="37347" custLinFactNeighborY="167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2CD92D1-DF42-4C21-90C1-25C23791193E}" type="pres">
      <dgm:prSet presAssocID="{10752BEB-728F-4C1D-9FC0-9DA3E921DBF3}" presName="sibTrans" presStyleCnt="0"/>
      <dgm:spPr/>
      <dgm:t>
        <a:bodyPr/>
        <a:lstStyle/>
        <a:p>
          <a:endParaRPr lang="ru-RU"/>
        </a:p>
      </dgm:t>
    </dgm:pt>
    <dgm:pt modelId="{035E11D1-2C09-4DAD-B6A5-74992948B9CC}" type="pres">
      <dgm:prSet presAssocID="{9B506213-8CA2-42E1-A16E-CB9129DBAD40}" presName="node" presStyleLbl="node1" presStyleIdx="2" presStyleCnt="3" custScaleX="120172" custScaleY="49426" custLinFactNeighborX="-28407" custLinFactNeighborY="-581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5BF49821-560C-4EA6-AA6A-43AEE96A1927}" srcId="{AFACE3AA-99FB-43C0-A879-98B2E5510983}" destId="{DC7BC410-A332-4CAC-8045-5707F8C5600D}" srcOrd="0" destOrd="0" parTransId="{36BDE68B-BD3B-4395-BBCC-68FDF52405BF}" sibTransId="{9B2EB13A-07F8-4736-84FE-62A50A6D0596}"/>
    <dgm:cxn modelId="{5F2A258E-ADD7-48F5-9279-7AAF36194FB9}" srcId="{AFACE3AA-99FB-43C0-A879-98B2E5510983}" destId="{9B506213-8CA2-42E1-A16E-CB9129DBAD40}" srcOrd="2" destOrd="0" parTransId="{DDC51392-F375-4E10-B03C-FF73D65156EB}" sibTransId="{0AE1BE69-5669-48B4-A7AF-64535108B138}"/>
    <dgm:cxn modelId="{152A6F91-2B2B-4DC7-B667-EFA7920D31EE}" srcId="{AFACE3AA-99FB-43C0-A879-98B2E5510983}" destId="{F10B1A5D-2F03-4D8A-8556-7CAC1DCF1A0C}" srcOrd="1" destOrd="0" parTransId="{CFCD04A8-BD1E-49D3-9F62-32037340B8CF}" sibTransId="{10752BEB-728F-4C1D-9FC0-9DA3E921DBF3}"/>
    <dgm:cxn modelId="{A76D90D2-DC23-470B-9F37-6A067E131C26}" type="presOf" srcId="{DC7BC410-A332-4CAC-8045-5707F8C5600D}" destId="{8AC9B133-3FCA-4D5C-BB1D-CBB0069FBEB3}" srcOrd="0" destOrd="0" presId="urn:microsoft.com/office/officeart/2005/8/layout/default#1"/>
    <dgm:cxn modelId="{3754C4B0-CB33-4A6B-A071-350DA1577CFA}" type="presOf" srcId="{F10B1A5D-2F03-4D8A-8556-7CAC1DCF1A0C}" destId="{6B3844FA-4A66-450E-A8FA-A688203003E4}" srcOrd="0" destOrd="0" presId="urn:microsoft.com/office/officeart/2005/8/layout/default#1"/>
    <dgm:cxn modelId="{A701651F-260C-4BFF-8A0D-A1D0DEA693A1}" type="presOf" srcId="{AFACE3AA-99FB-43C0-A879-98B2E5510983}" destId="{5291D149-D5D4-42B1-8459-FFA37657E7B7}" srcOrd="0" destOrd="0" presId="urn:microsoft.com/office/officeart/2005/8/layout/default#1"/>
    <dgm:cxn modelId="{B0AAE60D-A25F-461F-B083-8E32B4697163}" type="presOf" srcId="{9B506213-8CA2-42E1-A16E-CB9129DBAD40}" destId="{035E11D1-2C09-4DAD-B6A5-74992948B9CC}" srcOrd="0" destOrd="0" presId="urn:microsoft.com/office/officeart/2005/8/layout/default#1"/>
    <dgm:cxn modelId="{EB6E5DD5-627B-48A6-A0F8-9CC6714AB2E4}" type="presParOf" srcId="{5291D149-D5D4-42B1-8459-FFA37657E7B7}" destId="{8AC9B133-3FCA-4D5C-BB1D-CBB0069FBEB3}" srcOrd="0" destOrd="0" presId="urn:microsoft.com/office/officeart/2005/8/layout/default#1"/>
    <dgm:cxn modelId="{4A29FEED-C40B-472C-A1B9-7BAFB21FFEAB}" type="presParOf" srcId="{5291D149-D5D4-42B1-8459-FFA37657E7B7}" destId="{33FD499E-0283-49CD-9BD5-853EC28A6F93}" srcOrd="1" destOrd="0" presId="urn:microsoft.com/office/officeart/2005/8/layout/default#1"/>
    <dgm:cxn modelId="{823F2324-42EB-4446-A1EE-73454D1E353F}" type="presParOf" srcId="{5291D149-D5D4-42B1-8459-FFA37657E7B7}" destId="{6B3844FA-4A66-450E-A8FA-A688203003E4}" srcOrd="2" destOrd="0" presId="urn:microsoft.com/office/officeart/2005/8/layout/default#1"/>
    <dgm:cxn modelId="{6E454748-C58D-479A-858B-7891F3DF56B5}" type="presParOf" srcId="{5291D149-D5D4-42B1-8459-FFA37657E7B7}" destId="{52CD92D1-DF42-4C21-90C1-25C23791193E}" srcOrd="3" destOrd="0" presId="urn:microsoft.com/office/officeart/2005/8/layout/default#1"/>
    <dgm:cxn modelId="{ECC4E68A-0639-4B3C-9FBE-056BDCBB4B08}" type="presParOf" srcId="{5291D149-D5D4-42B1-8459-FFA37657E7B7}" destId="{035E11D1-2C09-4DAD-B6A5-74992948B9CC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ACE3AA-99FB-43C0-A879-98B2E5510983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91D149-D5D4-42B1-8459-FFA37657E7B7}" type="pres">
      <dgm:prSet presAssocID="{AFACE3AA-99FB-43C0-A879-98B2E551098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2CB46A5-0BC7-4BEA-97EC-9F9B3D683389}" type="presOf" srcId="{AFACE3AA-99FB-43C0-A879-98B2E5510983}" destId="{5291D149-D5D4-42B1-8459-FFA37657E7B7}" srcOrd="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ACE3AA-99FB-43C0-A879-98B2E5510983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91D149-D5D4-42B1-8459-FFA37657E7B7}" type="pres">
      <dgm:prSet presAssocID="{AFACE3AA-99FB-43C0-A879-98B2E551098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448FDEB-45C8-4514-83C5-1BAF9E077A34}" type="presOf" srcId="{AFACE3AA-99FB-43C0-A879-98B2E5510983}" destId="{5291D149-D5D4-42B1-8459-FFA37657E7B7}" srcOrd="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9B133-3FCA-4D5C-BB1D-CBB0069FBEB3}">
      <dsp:nvSpPr>
        <dsp:cNvPr id="0" name=""/>
        <dsp:cNvSpPr/>
      </dsp:nvSpPr>
      <dsp:spPr>
        <a:xfrm>
          <a:off x="10335" y="144018"/>
          <a:ext cx="5760002" cy="1728000"/>
        </a:xfrm>
        <a:prstGeom prst="round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Статья 9.13. Уклонение от исполнения требований к обеспечению доступности для инвалидов объектов социальной, инженерной и транспортной инфраструктур и предоставляемых услуг</a:t>
          </a:r>
          <a:endParaRPr lang="ru-RU" sz="20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94689" y="228372"/>
        <a:ext cx="5591294" cy="1559292"/>
      </dsp:txXfrm>
    </dsp:sp>
    <dsp:sp modelId="{6B3844FA-4A66-450E-A8FA-A688203003E4}">
      <dsp:nvSpPr>
        <dsp:cNvPr id="0" name=""/>
        <dsp:cNvSpPr/>
      </dsp:nvSpPr>
      <dsp:spPr>
        <a:xfrm>
          <a:off x="3385791" y="2232254"/>
          <a:ext cx="4843808" cy="1693332"/>
        </a:xfrm>
        <a:prstGeom prst="round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Уклонение от исполнения требований к обеспечению доступности для инвалидов объектов социальной, инженерной и транспортной инфраструктур и предоставляемых услуг -</a:t>
          </a:r>
          <a:endParaRPr lang="ru-RU" sz="18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468453" y="2314916"/>
        <a:ext cx="4678484" cy="1528008"/>
      </dsp:txXfrm>
    </dsp:sp>
    <dsp:sp modelId="{035E11D1-2C09-4DAD-B6A5-74992948B9CC}">
      <dsp:nvSpPr>
        <dsp:cNvPr id="0" name=""/>
        <dsp:cNvSpPr/>
      </dsp:nvSpPr>
      <dsp:spPr>
        <a:xfrm>
          <a:off x="82333" y="4176457"/>
          <a:ext cx="5476021" cy="1351352"/>
        </a:xfrm>
        <a:prstGeom prst="round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влечет наложение административного штрафа на должностных лиц в размере от двух тысяч до трех тысяч рублей; на юридических лиц - от двадцати тысяч до тридцати тысяч рублей.</a:t>
          </a:r>
          <a:endParaRPr lang="ru-RU" sz="19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48301" y="4242425"/>
        <a:ext cx="5344085" cy="12194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AF59B-AAB7-4253-9B5C-6C361710F4B0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1903C-7195-433D-B916-299FD57A86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187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 1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1903C-7195-433D-B916-299FD57A86C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33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 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1903C-7195-433D-B916-299FD57A86C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№24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1903C-7195-433D-B916-299FD57A86C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 26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1903C-7195-433D-B916-299FD57A86C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 № 2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1903C-7195-433D-B916-299FD57A86C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31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 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1903C-7195-433D-B916-299FD57A86C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132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 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1903C-7195-433D-B916-299FD57A86C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087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 25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1903C-7195-433D-B916-299FD57A86C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 12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1903C-7195-433D-B916-299FD57A86CC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 11 заменить фото на другое </a:t>
            </a:r>
            <a:r>
              <a:rPr lang="ru-RU" smtClean="0"/>
              <a:t>без эвакуации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1903C-7195-433D-B916-299FD57A86C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 14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1903C-7195-433D-B916-299FD57A86C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 15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1903C-7195-433D-B916-299FD57A86C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C839-4901-404C-80B1-4FFDB215A8BB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EEAF-C9EC-4B09-8EA0-47BFF5631A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23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C839-4901-404C-80B1-4FFDB215A8BB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EEAF-C9EC-4B09-8EA0-47BFF5631A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01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C839-4901-404C-80B1-4FFDB215A8BB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EEAF-C9EC-4B09-8EA0-47BFF5631A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67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C839-4901-404C-80B1-4FFDB215A8BB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EEAF-C9EC-4B09-8EA0-47BFF5631A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6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C839-4901-404C-80B1-4FFDB215A8BB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EEAF-C9EC-4B09-8EA0-47BFF5631A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59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C839-4901-404C-80B1-4FFDB215A8BB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EEAF-C9EC-4B09-8EA0-47BFF5631A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9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C839-4901-404C-80B1-4FFDB215A8BB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EEAF-C9EC-4B09-8EA0-47BFF5631A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14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C839-4901-404C-80B1-4FFDB215A8BB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EEAF-C9EC-4B09-8EA0-47BFF5631A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19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C839-4901-404C-80B1-4FFDB215A8BB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EEAF-C9EC-4B09-8EA0-47BFF5631A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2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C839-4901-404C-80B1-4FFDB215A8BB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EEAF-C9EC-4B09-8EA0-47BFF5631A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049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BC839-4901-404C-80B1-4FFDB215A8BB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AEEAF-C9EC-4B09-8EA0-47BFF5631A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BC839-4901-404C-80B1-4FFDB215A8BB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AEEAF-C9EC-4B09-8EA0-47BFF5631A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6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3024F67B7209971C2464C7F8C2E5B214711D87A9F88FFB0CE4BBD21F78DAC1E8203ACDD0166175DECE6C67BB5A1EA26AE11800790A38C9E5qFS0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75" y="1628800"/>
            <a:ext cx="9142884" cy="344576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Публичные обсуждения итогов служебной деятельности и результатов  правоприменительной  практики управления административно-технического контроля </a:t>
            </a:r>
          </a:p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Калужской области за 10 месяцев 2020 года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35896" y="6021288"/>
            <a:ext cx="2160240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35699" y="12665"/>
            <a:ext cx="9164801" cy="75203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24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Управление административно-технического контроля Калужской </a:t>
            </a:r>
            <a:r>
              <a:rPr lang="ru-RU" sz="24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области</a:t>
            </a:r>
            <a:endParaRPr lang="ru-RU" sz="2000" b="1" cap="none" dirty="0">
              <a:solidFill>
                <a:prstClr val="black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916832"/>
            <a:ext cx="8784976" cy="47419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Постановление Правительства  Калужской области от 18 августа 2020 года № 631   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«О внесении изменений в постановление  Правительства  Калужской области от 17.09.2018 № 557 «О перечне видов регионального государственного контроля(надзора), в отношении которых применяется риск-ориентированный подход»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zhurovskaya_eu\Desktop\GerbKalugskOb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765" y="-32895"/>
            <a:ext cx="1812470" cy="187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0"/>
            <a:ext cx="9144000" cy="6847970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174" y="1834968"/>
            <a:ext cx="9135825" cy="502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523629"/>
              </p:ext>
            </p:extLst>
          </p:nvPr>
        </p:nvGraphicFramePr>
        <p:xfrm>
          <a:off x="111590" y="1581198"/>
          <a:ext cx="8928992" cy="518120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404765"/>
                <a:gridCol w="6524227"/>
              </a:tblGrid>
              <a:tr h="830121">
                <a:tc>
                  <a:txBody>
                    <a:bodyPr/>
                    <a:lstStyle/>
                    <a:p>
                      <a:endParaRPr lang="ru-RU" sz="2400" b="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риска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Периодичность проведения плановых проверок с учетом применения риск-ориентированного подхода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19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Плановая проверка проводится один раз в два года.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>
                        <a:alpha val="20000"/>
                      </a:srgbClr>
                    </a:solidFill>
                  </a:tcPr>
                </a:tc>
              </a:tr>
              <a:tr h="807259">
                <a:tc>
                  <a:txBody>
                    <a:bodyPr/>
                    <a:lstStyle/>
                    <a:p>
                      <a:endParaRPr lang="ru-RU" sz="2400" b="1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Плановая проверка проводится не чаще  одного раза в пять лет  и не реже  одного  раза в шесть лет.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781461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Умеренный риск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Плановая проверка проводится не чаще  одного раза в шесть лет и не реже одного раза в восемь лет.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>
                        <a:alpha val="20000"/>
                      </a:srgb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риск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проверки не проводятся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14858" y="10030"/>
            <a:ext cx="9129142" cy="161876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24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Категории риска установленные в отношении деятельности юридических лиц и индивидуальных предпринимателей  осуществляющих перевозку </a:t>
            </a:r>
            <a:r>
              <a:rPr lang="ru-RU" sz="24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пассажиров и багажа легковым такси на территории Калужской области</a:t>
            </a:r>
            <a:endParaRPr lang="ru-RU" sz="2000" b="1" cap="none" dirty="0">
              <a:solidFill>
                <a:prstClr val="black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5937523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1 июля 2021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года  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вступает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 законную силу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3707904" y="2276872"/>
            <a:ext cx="1368152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252000" y="4007088"/>
            <a:ext cx="8640000" cy="2700000"/>
            <a:chOff x="10335" y="144018"/>
            <a:chExt cx="5760002" cy="1728000"/>
          </a:xfrm>
          <a:solidFill>
            <a:schemeClr val="bg2">
              <a:lumMod val="90000"/>
            </a:schemeClr>
          </a:soli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0335" y="144018"/>
              <a:ext cx="5760002" cy="1728000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111953" y="203204"/>
              <a:ext cx="5591294" cy="155929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ru-RU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Федеральный закон  № 248-ФЗ «О государственном контроле (надзоре) и муниципальном контроле в Российской Федерации» </a:t>
              </a:r>
            </a:p>
          </p:txBody>
        </p:sp>
      </p:grpSp>
      <p:cxnSp>
        <p:nvCxnSpPr>
          <p:cNvPr id="9" name="Прямая соединительная линия 8"/>
          <p:cNvCxnSpPr/>
          <p:nvPr/>
        </p:nvCxnSpPr>
        <p:spPr>
          <a:xfrm>
            <a:off x="1295636" y="2301776"/>
            <a:ext cx="61926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9" y="-241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107504" y="980728"/>
            <a:ext cx="8424936" cy="5717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Tx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Tx/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Tx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Tx/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Tx/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2" y="854802"/>
            <a:ext cx="4210900" cy="338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02" y="3426584"/>
            <a:ext cx="4389406" cy="328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139951" y="999024"/>
            <a:ext cx="4892055" cy="2069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Проведено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96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рейдовых мероприятий на территории области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0122" y="4437112"/>
            <a:ext cx="4680520" cy="1809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Проверено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748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единиц </a:t>
            </a:r>
          </a:p>
          <a:p>
            <a:pPr lvl="0">
              <a:spcBef>
                <a:spcPts val="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легкового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такси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1711" y="-11214"/>
            <a:ext cx="8229600" cy="866016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Рейдовые мероприятия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7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W:\ПОЛЬЗОВАТЕЛИ\Азаров К.В\ТАКСИ\Публичное  обсуждение 26.11.2020\IMG_20201118_111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5" y="764704"/>
            <a:ext cx="4217912" cy="3163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Рейдовые мероприятия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W:\ПОЛЬЗОВАТЕЛИ\Азаров К.В\ТАКСИ\Публичное  обсуждение 26.11.2020\PHOTO-2020-11-11-08-43-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76972"/>
            <a:ext cx="4601585" cy="345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3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zarov_kv\Desktop\Снимок экрана 20200626 в 15.09.33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1"/>
          <a:stretch/>
        </p:blipFill>
        <p:spPr bwMode="auto">
          <a:xfrm>
            <a:off x="4715844" y="3135208"/>
            <a:ext cx="4296649" cy="3500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Рейдовые мероприятия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W:\ПОЛЬЗОВАТЕЛИ\Азаров К.В\ТАКСИ\Публичное  обсуждение 26.11.2020\IMG_20201106_1241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1" y="620688"/>
            <a:ext cx="4402259" cy="330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1999" y="620688"/>
            <a:ext cx="4546275" cy="2496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Выявлено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86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нарушений, из них с наложением</a:t>
            </a:r>
          </a:p>
          <a:p>
            <a:pPr lvl="0">
              <a:spcBef>
                <a:spcPts val="0"/>
              </a:spcBef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штрафа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81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7732" y="4077072"/>
            <a:ext cx="4546275" cy="2496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Сумма штрафов составила </a:t>
            </a:r>
          </a:p>
          <a:p>
            <a:pPr lvl="0">
              <a:spcBef>
                <a:spcPts val="0"/>
              </a:spcBef>
            </a:pP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993 000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рублей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atk_sstu\Desktop\1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932042" cy="3765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atk_sstu\Desktop\Безымянный2345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741370"/>
            <a:ext cx="4067945" cy="5442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atk_sstu\Desktop\4578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05250"/>
            <a:ext cx="3238500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1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uatk_sstu\Desktop\ао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168" y="1"/>
            <a:ext cx="5030832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atk_sstu\Desktop\пане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12316"/>
            <a:ext cx="4596231" cy="381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atk_sstu\Desktop\кепннр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2" y="780976"/>
            <a:ext cx="3913904" cy="4462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52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zhurovskaya_eu\Desktop\Азаров\Публичное  обсуждение 26.11.2020\Безымянный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272" y="116632"/>
            <a:ext cx="5459000" cy="66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18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uatk_sstu\Desktop\рейд 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80844"/>
            <a:ext cx="4588501" cy="624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858" y="1"/>
            <a:ext cx="5281877" cy="750807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endParaRPr lang="ru-RU" sz="2400" b="1" cap="none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36" y="3830032"/>
            <a:ext cx="3838575" cy="286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609" y="280844"/>
            <a:ext cx="3882902" cy="3229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7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3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УПРАВЛЕНИЯ</a:t>
            </a:r>
            <a:br>
              <a:rPr lang="ru-RU" sz="23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административно-технического контроля Калужской области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2109819" cy="132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68156" y="1757585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егиональный и государственный контроль в сфере перевозок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 и багажа легковым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такси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08" y="5109692"/>
            <a:ext cx="2218785" cy="136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55040" y="5356905"/>
            <a:ext cx="5328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выдача разрешений на осуществление деятельности по перевозке пассажиров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легковым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такси</a:t>
            </a:r>
            <a:endParaRPr lang="ru-RU" b="1" dirty="0">
              <a:latin typeface="Lucida Sans Unicode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32831"/>
            <a:ext cx="2110419" cy="160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168156" y="3429000"/>
            <a:ext cx="5543991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 обеспечением доступности для инвалидов объектов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транспортной инфраструктуры, предоставляемых услуги легковым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такси</a:t>
            </a:r>
          </a:p>
        </p:txBody>
      </p:sp>
    </p:spTree>
    <p:extLst>
      <p:ext uri="{BB962C8B-B14F-4D97-AF65-F5344CB8AC3E}">
        <p14:creationId xmlns:p14="http://schemas.microsoft.com/office/powerpoint/2010/main" val="135950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комиссии  по обеспечению безопасности дорожного движения  при Правительстве  Калужской области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  заседания комиссии</a:t>
            </a:r>
            <a:endParaRPr lang="ru-RU" dirty="0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4142705"/>
              </p:ext>
            </p:extLst>
          </p:nvPr>
        </p:nvGraphicFramePr>
        <p:xfrm>
          <a:off x="457200" y="1556792"/>
          <a:ext cx="8229600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 descr="C:\Users\azarov_kv\Downloads\PHOTO-2019-12-26-09-26-17 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856984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2700" b="1" dirty="0">
                <a:ln w="11430"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Выдача (переоформление) разрешений на осуществление деятельности по перевозке пассажиров и багажа легковым такси на территории Калужской </a:t>
            </a:r>
            <a:r>
              <a:rPr lang="ru-RU" sz="2700" b="1" dirty="0" smtClean="0">
                <a:ln w="11430"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области</a:t>
            </a:r>
            <a:endParaRPr lang="ru-RU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" y="1772816"/>
            <a:ext cx="3316621" cy="233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9656" y="1583384"/>
            <a:ext cx="5940152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разрешений –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3087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субъектов –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335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них:</a:t>
            </a:r>
          </a:p>
          <a:p>
            <a:pPr marL="708660" lvl="1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Юридических лиц 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pPr marL="708660" lvl="1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предпринимателей –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285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176" y="4581128"/>
            <a:ext cx="91451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Выдано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694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разрешения;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Отказано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выдаче разрешений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заявлениям в связи с представлением заявителями недостоверных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сведений;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Аннулировано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1188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разрешений в связи с прекращением деятельности в данной сфере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30834"/>
          </a:xfrm>
          <a:noFill/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Постановление Правительства Российской Федерации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 03.04.2020  № 440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«О продлении действия разрешений  и иных особенностях в отношении разрешительной деятельности в 2020 году»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52000" y="2023558"/>
            <a:ext cx="8640000" cy="1800000"/>
            <a:chOff x="10335" y="144018"/>
            <a:chExt cx="5760002" cy="1728000"/>
          </a:xfrm>
          <a:solidFill>
            <a:schemeClr val="bg2">
              <a:lumMod val="90000"/>
            </a:schemeClr>
          </a:soli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0335" y="144018"/>
              <a:ext cx="5760002" cy="1728000"/>
            </a:xfrm>
            <a:prstGeom prst="roundRect">
              <a:avLst/>
            </a:pr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94689" y="211444"/>
              <a:ext cx="5591294" cy="155929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ru-RU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Разрешения   на  осуществление  деятельности  по перевозке  пассажиров  и  багажа  легковым  такси сроки действия которых истекают в период </a:t>
              </a:r>
              <a:r>
                <a:rPr lang="ru-RU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с 15 марта по 31 декабря 2020 года</a:t>
              </a:r>
              <a:endPara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03765" y="4338000"/>
            <a:ext cx="8640000" cy="1764000"/>
            <a:chOff x="10335" y="144018"/>
            <a:chExt cx="5760002" cy="1728000"/>
          </a:xfrm>
          <a:solidFill>
            <a:schemeClr val="bg2">
              <a:lumMod val="90000"/>
            </a:schemeClr>
          </a:solidFill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0335" y="144018"/>
              <a:ext cx="5760002" cy="1728000"/>
            </a:xfrm>
            <a:prstGeom prst="roundRect">
              <a:avLst/>
            </a:pr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111953" y="203204"/>
              <a:ext cx="5591294" cy="15592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ru-RU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продлеваются  </a:t>
              </a:r>
              <a:r>
                <a:rPr lang="ru-RU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сроком на 12 месяцев.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1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648"/>
            <a:ext cx="9036496" cy="2990304"/>
          </a:xfrm>
        </p:spPr>
        <p:txBody>
          <a:bodyPr>
            <a:normAutofit/>
          </a:bodyPr>
          <a:lstStyle/>
          <a:p>
            <a:r>
              <a:rPr lang="ru-RU" sz="54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54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7200" spc="6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4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04938"/>
            <a:ext cx="822960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08" y="1484784"/>
            <a:ext cx="9128792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1974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124744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Основные нормативные правовые акты, регулирующие деятельность управления административно-технического контроля Калужской области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сфере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такси</a:t>
            </a:r>
            <a:endParaRPr lang="ru-RU" sz="24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19221" y="1151118"/>
            <a:ext cx="8640000" cy="720000"/>
            <a:chOff x="10335" y="144018"/>
            <a:chExt cx="5760002" cy="172800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0335" y="144018"/>
              <a:ext cx="5760002" cy="172800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111953" y="203204"/>
              <a:ext cx="5591294" cy="1559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>
                <a:spcAft>
                  <a:spcPts val="1000"/>
                </a:spcAft>
              </a:pPr>
              <a:r>
                <a:rPr lang="ru-RU" sz="2000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Федеральный закон </a:t>
              </a:r>
              <a:r>
                <a:rPr lang="ru-RU" sz="2000" b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от 21.04.2011 № 69-ФЗ</a:t>
              </a:r>
              <a:r>
                <a:rPr lang="ru-RU" sz="2000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 «О внесении изменений в отдельные законодательные акты Российской Федерации».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45117" y="1967363"/>
            <a:ext cx="8640000" cy="1872000"/>
            <a:chOff x="10335" y="144018"/>
            <a:chExt cx="5760002" cy="172800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0335" y="144018"/>
              <a:ext cx="5760002" cy="172800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111953" y="203204"/>
              <a:ext cx="5591294" cy="1559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>
                <a:spcAft>
                  <a:spcPts val="1000"/>
                </a:spcAft>
              </a:pPr>
              <a:r>
                <a:rPr lang="ru-RU" sz="2000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Закон Калужской области </a:t>
              </a:r>
              <a:r>
                <a:rPr lang="ru-RU" sz="2000" b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от 26.09.2011 № 183-ОЗ </a:t>
              </a:r>
              <a:r>
                <a:rPr lang="ru-RU" sz="2000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«О порядке  осуществления регионального государственного контроля за соблюдением юридическими лицами и индивидуальными предпринимателями (перевозчиками) требований, предусмотренных частями 1.4 и 16 статьи 9  Федерального Закона от 21.04.2011 № 69-ФЗ, а также  правилами перевозок пассажиров и багажа легковым такси».</a:t>
              </a:r>
              <a:endParaRPr lang="ru-RU" sz="16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71013" y="3946374"/>
            <a:ext cx="8640000" cy="2844000"/>
            <a:chOff x="10335" y="144018"/>
            <a:chExt cx="5760002" cy="172800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0335" y="144018"/>
              <a:ext cx="5760002" cy="172800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111953" y="203204"/>
              <a:ext cx="5591294" cy="1559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>
                <a:spcAft>
                  <a:spcPts val="1000"/>
                </a:spcAft>
              </a:pPr>
              <a:r>
                <a:rPr lang="ru-RU" sz="2000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Постановление Правительства Калужской области  </a:t>
              </a:r>
              <a:r>
                <a:rPr lang="ru-RU" sz="2000" b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от 27.12.2013 № 736 </a:t>
              </a:r>
              <a:r>
                <a:rPr lang="ru-RU" sz="2000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«Об органе исполнительной власти Калужской области, уполномоченном на осуществление регионального государственного контроля за соблюдением юридическими лицами и индивидуальными предпринимателями (перевозчиками) требований, предусмотренных частями 1.4 и 16 статьи 9  Федерального Закона от 21.04.2011 № 69-ФЗ, а также  правилами перевозок пассажиров и багажа легковым такси, кроме контроля непосредственно в процессе перевозки пассажиров и багажа легковым такси».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3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zhurovskaya_eu\Desktop\Азаров\Публичное  обсуждение 26.11.2020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"/>
            <a:ext cx="4469224" cy="682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zhurovskaya_eu\Desktop\Азаров\Публичное  обсуждение 26.11.2020\Безымянный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97" y="0"/>
            <a:ext cx="4420603" cy="68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" y="980727"/>
            <a:ext cx="5360660" cy="401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40016" y="0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30638" algn="l"/>
              </a:tabLst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itchFamily="2"/>
                <a:cs typeface="Times New Roman" panose="02020603050405020304" pitchFamily="18" charset="0"/>
              </a:rPr>
              <a:t>Взаимодействие с перевозчиками и </a:t>
            </a:r>
            <a:r>
              <a:rPr kumimoji="0" lang="ru-RU" sz="3600" b="1" i="0" u="none" strike="noStrike" kern="1200" cap="none" spc="0" normalizeH="0" baseline="0" noProof="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itchFamily="2"/>
                <a:cs typeface="Times New Roman" panose="02020603050405020304" pitchFamily="18" charset="0"/>
              </a:rPr>
              <a:t>агрегаторами</a:t>
            </a:r>
            <a:endParaRPr kumimoji="0" lang="ru-RU" sz="3600" b="1" i="0" u="none" strike="noStrike" kern="1200" cap="none" spc="50" normalizeH="0" baseline="0" noProof="0" dirty="0">
              <a:ln w="13335" cmpd="sng">
                <a:solidFill>
                  <a:srgbClr val="759AA5">
                    <a:lumMod val="50000"/>
                  </a:srgbClr>
                </a:solidFill>
                <a:prstDash val="solid"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12814"/>
            <a:ext cx="5231328" cy="392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76064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Российской Федерации от 3 апреля  2020  года №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438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 особенностях осуществления  в 2020 году государственного контроля (надзора), муниципального контроля и о внесении изменений в пункт 7 Правил подготовки органами государственного контроля (надзора) и органами муниципального контроля ежегодных планов проведения  плановых проверок юридических лиц и индивидуальных предпринимателей»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zhurovskaya_eu\Desktop\coat_arms_russia_PNG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21" y="62901"/>
            <a:ext cx="2579558" cy="13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56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Кодекс Российской Федерации об административных правонарушениях (КоАП РФ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52000" y="1660153"/>
            <a:ext cx="8640000" cy="1440000"/>
            <a:chOff x="10335" y="144018"/>
            <a:chExt cx="5760002" cy="172800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0335" y="144018"/>
              <a:ext cx="5760002" cy="172800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111953" y="203204"/>
              <a:ext cx="5591294" cy="1559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indent="0" algn="just">
                <a:lnSpc>
                  <a:spcPct val="115000"/>
                </a:lnSpc>
                <a:spcAft>
                  <a:spcPts val="0"/>
                </a:spcAft>
                <a:buNone/>
              </a:pPr>
              <a:r>
                <a:rPr lang="ru-RU" sz="1600" dirty="0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1. Осуществление перевозок пассажиров и багажа, грузов автомобильным транспортом и городским наземным электрическим транспортом с нарушением профессиональных и квалификационных требований, предъявляемых к работникам, </a:t>
              </a:r>
              <a:r>
                <a:rPr lang="ru-RU" sz="1600" b="1" dirty="0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- влечет наложение административного штрафа на должностных лиц в размере двадцати тысяч рублей; на юридических лиц - ста тысяч рублей.</a:t>
              </a:r>
              <a:endParaRPr lang="ru-RU" sz="11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63976" y="3245433"/>
            <a:ext cx="8640000" cy="1764000"/>
            <a:chOff x="10335" y="144018"/>
            <a:chExt cx="5760002" cy="1969116"/>
          </a:xfrm>
          <a:solidFill>
            <a:schemeClr val="bg2">
              <a:lumMod val="90000"/>
            </a:schemeClr>
          </a:solidFill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0335" y="144018"/>
              <a:ext cx="5760002" cy="1969116"/>
            </a:xfrm>
            <a:prstGeom prst="roundRect">
              <a:avLst/>
            </a:pr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111953" y="338920"/>
              <a:ext cx="5591294" cy="15592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indent="0" algn="just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2. Осуществление перевозок пассажиров и багажа, грузов автомобильным транспортом и городским наземным электрическим транспортом с нарушением требований о проведении </a:t>
              </a:r>
              <a:r>
                <a:rPr lang="ru-RU" sz="16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предрейсовых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 и </a:t>
              </a:r>
              <a:r>
                <a:rPr lang="ru-RU" sz="16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послерейсовых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 медицинских осмотров водителей транспортных средств - </a:t>
              </a:r>
              <a:r>
                <a:rPr lang="ru-RU" sz="1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влечет наложение административного штрафа на граждан в размере трех тысяч рублей; на должностных лиц - пяти тысяч рублей; на юридических лиц - тридцати тысяч рублей.</a:t>
              </a:r>
              <a:endPara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77896" y="5157192"/>
            <a:ext cx="8640000" cy="1548000"/>
            <a:chOff x="10335" y="144018"/>
            <a:chExt cx="5760002" cy="1728000"/>
          </a:xfrm>
          <a:solidFill>
            <a:schemeClr val="bg2">
              <a:lumMod val="90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0335" y="144018"/>
              <a:ext cx="5760002" cy="1728000"/>
            </a:xfrm>
            <a:prstGeom prst="roundRect">
              <a:avLst/>
            </a:pr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111953" y="203204"/>
              <a:ext cx="5591294" cy="15592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indent="0" algn="just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3. Осуществление перевозок пассажиров и багажа, грузов автомобильным транспортом и городским наземным электрическим транспортом с нарушением требований о проведении </a:t>
              </a:r>
              <a:r>
                <a:rPr lang="ru-RU" sz="16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предрейсового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 контроля технического состояния транспортных средств </a:t>
              </a:r>
              <a:r>
                <a:rPr lang="ru-RU" sz="1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- влечет наложение административного штрафа на граждан в размере трех тысяч рублей; на должностных лиц - пяти тысяч рублей; на юридических лиц - тридцати тысяч рублей.</a:t>
              </a:r>
              <a:endPara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Заголовок 1"/>
          <p:cNvSpPr txBox="1">
            <a:spLocks/>
          </p:cNvSpPr>
          <p:nvPr/>
        </p:nvSpPr>
        <p:spPr>
          <a:xfrm>
            <a:off x="410931" y="764704"/>
            <a:ext cx="8229600" cy="895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Статья 12.31.1. КоАП РФ. Нарушение требований обеспечения безопасности перевозок пассажиров и багажа, грузов автомобильным транспортом и городским наземным электрическим транспортом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16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" y="53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648"/>
            <a:ext cx="8784976" cy="974080"/>
          </a:xfrm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Российской Федерации об административных правонарушениях (КоАП РФ)</a:t>
            </a:r>
            <a:endParaRPr lang="ru-RU" sz="26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252000" y="1660153"/>
            <a:ext cx="8640000" cy="1548000"/>
            <a:chOff x="10335" y="144018"/>
            <a:chExt cx="5760002" cy="1728000"/>
          </a:xfrm>
          <a:solidFill>
            <a:schemeClr val="bg2">
              <a:lumMod val="90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0335" y="144018"/>
              <a:ext cx="5760002" cy="1728000"/>
            </a:xfrm>
            <a:prstGeom prst="roundRect">
              <a:avLst/>
            </a:pr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111953" y="203204"/>
              <a:ext cx="5591294" cy="15592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>
                <a:spcBef>
                  <a:spcPct val="20000"/>
                </a:spcBef>
              </a:pPr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Отсутствие в салоне легкового такси информации, предусмотренной Правилами перевозок пассажиров и багажа автомобильным транспортом  и городским наземным электрическим транспортом, -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endParaRPr>
            </a:p>
            <a:p>
              <a:pPr lvl="0" algn="just">
                <a:spcBef>
                  <a:spcPct val="20000"/>
                </a:spcBef>
              </a:pPr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влечет наложение административного штрафа на водителя в размере одной тысячи рублей; на должностных лиц - десяти тысяч рублей; на юридических лиц - тридцати тысяч рублей.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48628" y="908720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11.14.1. Нарушение правил перевозок пассажиров и багажа легковым такси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247952" y="3293625"/>
            <a:ext cx="8640000" cy="1764000"/>
            <a:chOff x="10335" y="144018"/>
            <a:chExt cx="5760002" cy="17280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0335" y="144018"/>
              <a:ext cx="5760002" cy="172800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114774" y="228372"/>
              <a:ext cx="5591294" cy="155929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>
                <a:spcBef>
                  <a:spcPct val="20000"/>
                </a:spcBef>
              </a:pPr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Невыдача пассажиру кассового чека или квитанции в форме бланка строгой отчетности, предусмотренных Правилами перевозок пассажиров и багажа автомобильным транспортом и городским наземным электрическим транспортом и подтверждающих оплату пользования легковым такси, -</a:t>
              </a:r>
            </a:p>
            <a:p>
              <a:pPr lvl="0" algn="just">
                <a:spcBef>
                  <a:spcPct val="20000"/>
                </a:spcBef>
              </a:pPr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влечет наложение административного штрафа на водителя в размере одной тысячи рублей; на должностных лиц - десяти тысяч рублей; на юридических лиц - тридцати тысяч рублей.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47952" y="5167752"/>
            <a:ext cx="8640000" cy="1620000"/>
            <a:chOff x="10335" y="144018"/>
            <a:chExt cx="5760002" cy="1728000"/>
          </a:xfrm>
          <a:solidFill>
            <a:schemeClr val="bg2">
              <a:lumMod val="90000"/>
            </a:schemeClr>
          </a:solidFill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10335" y="144018"/>
              <a:ext cx="5760002" cy="1728000"/>
            </a:xfrm>
            <a:prstGeom prst="roundRect">
              <a:avLst/>
            </a:pr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114774" y="228372"/>
              <a:ext cx="5591294" cy="15592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>
                <a:spcBef>
                  <a:spcPct val="20000"/>
                </a:spcBef>
              </a:pPr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Отсутствие на транспортном средстве, используемом для оказания услуг по перевозке пассажиров и багажа, </a:t>
              </a:r>
              <a:r>
                <a:rPr lang="ru-RU" sz="1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цветографической</a:t>
              </a: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схемы легкового такси и (или) опознавательного фонаря на крыше указанного транспортного средства -</a:t>
              </a:r>
            </a:p>
            <a:p>
              <a:pPr lvl="0" algn="just">
                <a:spcBef>
                  <a:spcPct val="20000"/>
                </a:spcBef>
              </a:pPr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влечет наложение административного штрафа на водителя в размере трех тысяч рублей; на должностных лиц - десяти тысяч рублей; на юридических лиц - пятидесяти тысяч рублей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7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6808"/>
            <a:ext cx="8784976" cy="994122"/>
          </a:xfrm>
        </p:spPr>
        <p:txBody>
          <a:bodyPr>
            <a:noAutofit/>
          </a:bodyPr>
          <a:lstStyle/>
          <a:p>
            <a:r>
              <a:rPr lang="ru-RU" sz="2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Российской Федерации об административных правонарушениях (КоАП РФ)</a:t>
            </a:r>
            <a:endParaRPr lang="ru-RU" sz="2900" dirty="0"/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047761"/>
              </p:ext>
            </p:extLst>
          </p:nvPr>
        </p:nvGraphicFramePr>
        <p:xfrm>
          <a:off x="457200" y="908720"/>
          <a:ext cx="8229600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3332782"/>
              </p:ext>
            </p:extLst>
          </p:nvPr>
        </p:nvGraphicFramePr>
        <p:xfrm>
          <a:off x="609600" y="1061120"/>
          <a:ext cx="8229600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9824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2298</TotalTime>
  <Words>1064</Words>
  <Application>Microsoft Office PowerPoint</Application>
  <PresentationFormat>Экран (4:3)</PresentationFormat>
  <Paragraphs>104</Paragraphs>
  <Slides>24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Основные направления деятельности УПРАВЛЕНИЯ административно-технического контроля Калужской области</vt:lpstr>
      <vt:lpstr>Основные нормативные правовые акты, регулирующие деятельность управления административно-технического контроля Калужской области в сфере такси</vt:lpstr>
      <vt:lpstr>Презентация PowerPoint</vt:lpstr>
      <vt:lpstr>Презентация PowerPoint</vt:lpstr>
      <vt:lpstr>Постановление Правительства Российской Федерации от 3 апреля  2020  года № 438   «Об  особенностях осуществления  в 2020 году государственного контроля (надзора), муниципального контроля и о внесении изменений в пункт 7 Правил подготовки органами государственного контроля (надзора) и органами муниципального контроля ежегодных планов проведения  плановых проверок юридических лиц и индивидуальных предпринимателей»</vt:lpstr>
      <vt:lpstr>Кодекс Российской Федерации об административных правонарушениях (КоАП РФ)</vt:lpstr>
      <vt:lpstr>Кодекс Российской Федерации об административных правонарушениях (КоАП РФ)</vt:lpstr>
      <vt:lpstr>Кодекс Российской Федерации об административных правонарушениях (КоАП РФ)</vt:lpstr>
      <vt:lpstr>Презентация PowerPoint</vt:lpstr>
      <vt:lpstr>Презентация PowerPoint</vt:lpstr>
      <vt:lpstr>Презентация PowerPoint</vt:lpstr>
      <vt:lpstr>Рейдовые мероприятия</vt:lpstr>
      <vt:lpstr>Рейдовые мероприятия</vt:lpstr>
      <vt:lpstr>Рейдовые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Заседание комиссии  по обеспечению безопасности дорожного движения  при Правительстве  Калужской области </vt:lpstr>
      <vt:lpstr>Выдача (переоформление) разрешений на осуществление деятельности по перевозке пассажиров и багажа легковым такси на территории Калужской области</vt:lpstr>
      <vt:lpstr>Постановление Правительства Российской Федерации  от 03.04.2020  № 440  «О продлении действия разрешений  и иных особенностях в отношении разрешительной деятельности в 2020 году» </vt:lpstr>
      <vt:lpstr>СПАСИБО ЗА ВНИМАНИЕ!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административно-технического контроля Калужской области</dc:title>
  <dc:creator>Журовская Евгения Юрьевна</dc:creator>
  <cp:lastModifiedBy>Тарасов Алексей Валерьевич</cp:lastModifiedBy>
  <cp:revision>262</cp:revision>
  <dcterms:created xsi:type="dcterms:W3CDTF">2020-05-20T11:55:38Z</dcterms:created>
  <dcterms:modified xsi:type="dcterms:W3CDTF">2020-11-25T07:02:25Z</dcterms:modified>
</cp:coreProperties>
</file>